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unito Bold" panose="020B0604020202020204" charset="0"/>
      <p:regular r:id="rId10"/>
    </p:embeddedFont>
    <p:embeddedFont>
      <p:font typeface="PT Sans" panose="020B0503020203020204" pitchFamily="34" charset="0"/>
      <p:regular r:id="rId11"/>
      <p:bold r:id="rId12"/>
    </p:embeddedFont>
    <p:embeddedFont>
      <p:font typeface="PT Sans Bold" panose="020B0703020203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C2DE5C-BD4D-4AC2-8960-C1B8A925ED48}" v="3" dt="2025-10-24T15:07:10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06835" y="817661"/>
            <a:ext cx="16074330" cy="8651527"/>
            <a:chOff x="0" y="0"/>
            <a:chExt cx="21432440" cy="1153537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1432393" cy="11535410"/>
            </a:xfrm>
            <a:custGeom>
              <a:avLst/>
              <a:gdLst/>
              <a:ahLst/>
              <a:cxnLst/>
              <a:rect l="l" t="t" r="r" b="b"/>
              <a:pathLst>
                <a:path w="21432393" h="11535410">
                  <a:moveTo>
                    <a:pt x="0" y="0"/>
                  </a:moveTo>
                  <a:lnTo>
                    <a:pt x="21432393" y="0"/>
                  </a:lnTo>
                  <a:lnTo>
                    <a:pt x="21432393" y="11535410"/>
                  </a:lnTo>
                  <a:lnTo>
                    <a:pt x="0" y="11535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" r="-2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18197" y="21040"/>
            <a:ext cx="18287999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7155" y="963811"/>
            <a:ext cx="4928295" cy="634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958" y="2019300"/>
            <a:ext cx="16193690" cy="81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Community Service Project (CSP) — Web Development for </a:t>
            </a:r>
            <a:r>
              <a:rPr lang="en-US" sz="2400" dirty="0" err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Vinutna</a:t>
            </a:r>
            <a:r>
              <a:rPr lang="en-US" sz="24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Junior College, Kakinada.</a:t>
            </a:r>
          </a:p>
          <a:p>
            <a:pPr algn="l">
              <a:lnSpc>
                <a:spcPts val="3250"/>
              </a:lnSpc>
            </a:pPr>
            <a:r>
              <a:rPr lang="en-US" sz="24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Period: 10‑05‑2025 to 12‑06‑2025.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3467100"/>
            <a:ext cx="2464148" cy="3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80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Purpose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4409" y="4249852"/>
            <a:ext cx="16174356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Combine community service with academic learning to improve the college's digital presence and student accessibility.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9555" y="6052256"/>
            <a:ext cx="5353645" cy="38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80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About </a:t>
            </a:r>
            <a:r>
              <a:rPr lang="en-US" sz="2800" b="1" dirty="0" err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Vinutna</a:t>
            </a:r>
            <a:r>
              <a:rPr lang="en-US" sz="280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 Junior College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7154574"/>
            <a:ext cx="10820400" cy="1242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400" dirty="0" err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Vinutna</a:t>
            </a:r>
            <a:r>
              <a:rPr lang="en-US" sz="24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Junior College, is a private intermediate college located in Kakinada, Andhra Pradesh. The institution focuses on providing quality education for MPC and </a:t>
            </a:r>
            <a:r>
              <a:rPr lang="en-US" sz="2400" dirty="0" err="1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BiPC</a:t>
            </a:r>
            <a:r>
              <a:rPr lang="en-US" sz="24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streams, with special coaching for IIT-JEE and NEET entrance exam.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258800" y="5676379"/>
            <a:ext cx="4085463" cy="3753707"/>
            <a:chOff x="0" y="0"/>
            <a:chExt cx="5447284" cy="5004944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5447284" cy="5004944"/>
            </a:xfrm>
            <a:prstGeom prst="flowChartAlternateProcess">
              <a:avLst/>
            </a:prstGeom>
            <a:blipFill>
              <a:blip r:embed="rId3"/>
              <a:stretch>
                <a:fillRect l="-20" r="-21"/>
              </a:stretch>
            </a:blipFill>
          </p:spPr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9DE41-9B5D-E2E7-6879-B35B1BDDD036}"/>
              </a:ext>
            </a:extLst>
          </p:cNvPr>
          <p:cNvSpPr/>
          <p:nvPr/>
        </p:nvSpPr>
        <p:spPr>
          <a:xfrm>
            <a:off x="609600" y="5314801"/>
            <a:ext cx="17068800" cy="447689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993701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32867" y="3486447"/>
            <a:ext cx="7975847" cy="2260998"/>
            <a:chOff x="0" y="0"/>
            <a:chExt cx="10634463" cy="3014663"/>
          </a:xfrm>
        </p:grpSpPr>
        <p:sp>
          <p:nvSpPr>
            <p:cNvPr id="8" name="Freeform 8"/>
            <p:cNvSpPr/>
            <p:nvPr/>
          </p:nvSpPr>
          <p:spPr>
            <a:xfrm>
              <a:off x="19050" y="19050"/>
              <a:ext cx="10596372" cy="2976499"/>
            </a:xfrm>
            <a:custGeom>
              <a:avLst/>
              <a:gdLst/>
              <a:ahLst/>
              <a:cxnLst/>
              <a:rect l="l" t="t" r="r" b="b"/>
              <a:pathLst>
                <a:path w="10596372" h="2976499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634472" cy="3014726"/>
            </a:xfrm>
            <a:custGeom>
              <a:avLst/>
              <a:gdLst/>
              <a:ahLst/>
              <a:cxnLst/>
              <a:rect l="l" t="t" r="r" b="b"/>
              <a:pathLst>
                <a:path w="10634472" h="3014726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74874" y="3809405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Identify Needs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4874" y="4352628"/>
            <a:ext cx="729183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Identify what the old website is lacking and improve it.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279285" y="3486447"/>
            <a:ext cx="7975847" cy="2260998"/>
            <a:chOff x="0" y="0"/>
            <a:chExt cx="10634463" cy="3014663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0596372" cy="2976499"/>
            </a:xfrm>
            <a:custGeom>
              <a:avLst/>
              <a:gdLst/>
              <a:ahLst/>
              <a:cxnLst/>
              <a:rect l="l" t="t" r="r" b="b"/>
              <a:pathLst>
                <a:path w="10596372" h="2976499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634472" cy="3014726"/>
            </a:xfrm>
            <a:custGeom>
              <a:avLst/>
              <a:gdLst/>
              <a:ahLst/>
              <a:cxnLst/>
              <a:rect l="l" t="t" r="r" b="b"/>
              <a:pathLst>
                <a:path w="10634472" h="3014726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621291" y="3809405"/>
            <a:ext cx="3520231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Skills Applied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1291" y="4352628"/>
            <a:ext cx="729183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Use HTML, CSS, JavaScript and Express.js to build functional, responsive sites.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2867" y="6018014"/>
            <a:ext cx="7975847" cy="2260998"/>
            <a:chOff x="0" y="0"/>
            <a:chExt cx="10634463" cy="3014663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10596372" cy="2976499"/>
            </a:xfrm>
            <a:custGeom>
              <a:avLst/>
              <a:gdLst/>
              <a:ahLst/>
              <a:cxnLst/>
              <a:rect l="l" t="t" r="r" b="b"/>
              <a:pathLst>
                <a:path w="10596372" h="2976499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0634472" cy="3014726"/>
            </a:xfrm>
            <a:custGeom>
              <a:avLst/>
              <a:gdLst/>
              <a:ahLst/>
              <a:cxnLst/>
              <a:rect l="l" t="t" r="r" b="b"/>
              <a:pathLst>
                <a:path w="10634472" h="3014726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374874" y="6340971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Promote Institution,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4874" y="6884194"/>
            <a:ext cx="729183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Enhances the college’s digital presence and communication..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79285" y="6018014"/>
            <a:ext cx="7975847" cy="2260998"/>
            <a:chOff x="0" y="0"/>
            <a:chExt cx="10634463" cy="3014663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10596372" cy="2976499"/>
            </a:xfrm>
            <a:custGeom>
              <a:avLst/>
              <a:gdLst/>
              <a:ahLst/>
              <a:cxnLst/>
              <a:rect l="l" t="t" r="r" b="b"/>
              <a:pathLst>
                <a:path w="10596372" h="2976499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0634472" cy="3014726"/>
            </a:xfrm>
            <a:custGeom>
              <a:avLst/>
              <a:gdLst/>
              <a:ahLst/>
              <a:cxnLst/>
              <a:rect l="l" t="t" r="r" b="b"/>
              <a:pathLst>
                <a:path w="10634472" h="3014726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9621291" y="6340971"/>
            <a:ext cx="5937327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Enhancing Digital Accessibility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21291" y="6967538"/>
            <a:ext cx="729183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Promotes accessibility for students, parents, and faculty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191815"/>
            <a:ext cx="15335101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Web Development: Crafting Digital Experiences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3376761"/>
            <a:ext cx="16193690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Web development blends technical expertise and creative problem-solving to create engaging and functional online platforms.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47155" y="4766072"/>
            <a:ext cx="748010" cy="748010"/>
            <a:chOff x="0" y="0"/>
            <a:chExt cx="997347" cy="997347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169170" y="4924574"/>
            <a:ext cx="3697486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Frontend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69170" y="6021735"/>
            <a:ext cx="4026545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visible part of a website. Used </a:t>
            </a:r>
            <a:r>
              <a:rPr lang="en-US" sz="2312" b="1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HTML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structure, </a:t>
            </a:r>
            <a:r>
              <a:rPr lang="en-US" sz="2312" b="1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CSS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styling, and </a:t>
            </a:r>
            <a:r>
              <a:rPr lang="en-US" sz="2312" b="1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JavaScript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interactivity.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69720" y="4766072"/>
            <a:ext cx="748010" cy="748010"/>
            <a:chOff x="0" y="0"/>
            <a:chExt cx="997347" cy="997347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-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7691735" y="4924574"/>
            <a:ext cx="3620095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Backend 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1735" y="6021735"/>
            <a:ext cx="4026545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Server-side logic and database interactions. Utilized </a:t>
            </a:r>
            <a:r>
              <a:rPr lang="en-US" sz="2312" b="1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Node.js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and </a:t>
            </a:r>
            <a:r>
              <a:rPr lang="en-US" sz="2312" b="1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Express.js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robust APIs.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092285" y="4766072"/>
            <a:ext cx="748010" cy="748010"/>
            <a:chOff x="0" y="0"/>
            <a:chExt cx="997347" cy="997347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3214300" y="492457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Full-Stack Integration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14300" y="6021735"/>
            <a:ext cx="4026545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Combines frontend and backend for a seamless digital experience, ensuring smooth communication.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4288" y="-5499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949970"/>
            <a:ext cx="1070178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Timeline — 5 Weeks (180 hrs)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29712" y="2161282"/>
            <a:ext cx="28575" cy="7147024"/>
            <a:chOff x="0" y="0"/>
            <a:chExt cx="38100" cy="95293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00" cy="9529318"/>
            </a:xfrm>
            <a:custGeom>
              <a:avLst/>
              <a:gdLst/>
              <a:ahLst/>
              <a:cxnLst/>
              <a:rect l="l" t="t" r="r" b="b"/>
              <a:pathLst>
                <a:path w="38100" h="9529318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510268"/>
                  </a:lnTo>
                  <a:cubicBezTo>
                    <a:pt x="38100" y="9520810"/>
                    <a:pt x="29591" y="9529318"/>
                    <a:pt x="19050" y="9529318"/>
                  </a:cubicBezTo>
                  <a:cubicBezTo>
                    <a:pt x="8509" y="9529318"/>
                    <a:pt x="0" y="9520810"/>
                    <a:pt x="0" y="951026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185249" y="2416225"/>
            <a:ext cx="718096" cy="28575"/>
            <a:chOff x="0" y="0"/>
            <a:chExt cx="957462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7453" cy="38100"/>
            </a:xfrm>
            <a:custGeom>
              <a:avLst/>
              <a:gdLst/>
              <a:ahLst/>
              <a:cxnLst/>
              <a:rect l="l" t="t" r="r" b="b"/>
              <a:pathLst>
                <a:path w="957453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860483" y="2146995"/>
            <a:ext cx="567035" cy="567035"/>
            <a:chOff x="0" y="0"/>
            <a:chExt cx="756047" cy="756047"/>
          </a:xfrm>
        </p:grpSpPr>
        <p:sp>
          <p:nvSpPr>
            <p:cNvPr id="12" name="Freeform 12"/>
            <p:cNvSpPr/>
            <p:nvPr/>
          </p:nvSpPr>
          <p:spPr>
            <a:xfrm>
              <a:off x="19050" y="19050"/>
              <a:ext cx="717931" cy="717931"/>
            </a:xfrm>
            <a:custGeom>
              <a:avLst/>
              <a:gdLst/>
              <a:ahLst/>
              <a:cxnLst/>
              <a:rect l="l" t="t" r="r" b="b"/>
              <a:pathLst>
                <a:path w="717931" h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56031" cy="756158"/>
            </a:xfrm>
            <a:custGeom>
              <a:avLst/>
              <a:gdLst/>
              <a:ahLst/>
              <a:cxnLst/>
              <a:rect l="l" t="t" r="r" b="b"/>
              <a:pathLst>
                <a:path w="756031" h="756158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975080" y="2266950"/>
            <a:ext cx="337840" cy="3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30999" y="2233910"/>
            <a:ext cx="2816126" cy="3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Survey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7155" y="2672357"/>
            <a:ext cx="6899970" cy="83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10–14 May — Need analysis, content collection, stakeholder interviews.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384655" y="3852268"/>
            <a:ext cx="718096" cy="28575"/>
            <a:chOff x="0" y="0"/>
            <a:chExt cx="957462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57453" cy="38100"/>
            </a:xfrm>
            <a:custGeom>
              <a:avLst/>
              <a:gdLst/>
              <a:ahLst/>
              <a:cxnLst/>
              <a:rect l="l" t="t" r="r" b="b"/>
              <a:pathLst>
                <a:path w="957453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860483" y="3583038"/>
            <a:ext cx="567035" cy="567035"/>
            <a:chOff x="0" y="0"/>
            <a:chExt cx="756047" cy="756047"/>
          </a:xfrm>
        </p:grpSpPr>
        <p:sp>
          <p:nvSpPr>
            <p:cNvPr id="20" name="Freeform 20"/>
            <p:cNvSpPr/>
            <p:nvPr/>
          </p:nvSpPr>
          <p:spPr>
            <a:xfrm>
              <a:off x="19050" y="19050"/>
              <a:ext cx="717931" cy="717931"/>
            </a:xfrm>
            <a:custGeom>
              <a:avLst/>
              <a:gdLst/>
              <a:ahLst/>
              <a:cxnLst/>
              <a:rect l="l" t="t" r="r" b="b"/>
              <a:pathLst>
                <a:path w="717931" h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756031" cy="756158"/>
            </a:xfrm>
            <a:custGeom>
              <a:avLst/>
              <a:gdLst/>
              <a:ahLst/>
              <a:cxnLst/>
              <a:rect l="l" t="t" r="r" b="b"/>
              <a:pathLst>
                <a:path w="756031" h="756158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975080" y="3702992"/>
            <a:ext cx="337840" cy="3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40876" y="3669952"/>
            <a:ext cx="2816126" cy="3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Design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40876" y="4108400"/>
            <a:ext cx="6899970" cy="44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15–19 May — Wireframes, Figma prototypes, tech stack finalised.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185249" y="5090071"/>
            <a:ext cx="718096" cy="28575"/>
            <a:chOff x="0" y="0"/>
            <a:chExt cx="957462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7453" cy="38100"/>
            </a:xfrm>
            <a:custGeom>
              <a:avLst/>
              <a:gdLst/>
              <a:ahLst/>
              <a:cxnLst/>
              <a:rect l="l" t="t" r="r" b="b"/>
              <a:pathLst>
                <a:path w="957453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860483" y="4820841"/>
            <a:ext cx="567035" cy="567035"/>
            <a:chOff x="0" y="0"/>
            <a:chExt cx="756047" cy="756047"/>
          </a:xfrm>
        </p:grpSpPr>
        <p:sp>
          <p:nvSpPr>
            <p:cNvPr id="28" name="Freeform 28"/>
            <p:cNvSpPr/>
            <p:nvPr/>
          </p:nvSpPr>
          <p:spPr>
            <a:xfrm>
              <a:off x="19050" y="19050"/>
              <a:ext cx="717931" cy="717931"/>
            </a:xfrm>
            <a:custGeom>
              <a:avLst/>
              <a:gdLst/>
              <a:ahLst/>
              <a:cxnLst/>
              <a:rect l="l" t="t" r="r" b="b"/>
              <a:pathLst>
                <a:path w="717931" h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56031" cy="756158"/>
            </a:xfrm>
            <a:custGeom>
              <a:avLst/>
              <a:gdLst/>
              <a:ahLst/>
              <a:cxnLst/>
              <a:rect l="l" t="t" r="r" b="b"/>
              <a:pathLst>
                <a:path w="756031" h="756158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8975080" y="4940796"/>
            <a:ext cx="337840" cy="3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30999" y="4907756"/>
            <a:ext cx="2816126" cy="3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Frontend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7155" y="5346204"/>
            <a:ext cx="6899970" cy="44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20–25 May — HTML/CSS/JS development, iterative feedback.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384655" y="6328022"/>
            <a:ext cx="718096" cy="28575"/>
            <a:chOff x="0" y="0"/>
            <a:chExt cx="957462" cy="381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57453" cy="38100"/>
            </a:xfrm>
            <a:custGeom>
              <a:avLst/>
              <a:gdLst/>
              <a:ahLst/>
              <a:cxnLst/>
              <a:rect l="l" t="t" r="r" b="b"/>
              <a:pathLst>
                <a:path w="957453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8860483" y="6058792"/>
            <a:ext cx="567035" cy="567035"/>
            <a:chOff x="0" y="0"/>
            <a:chExt cx="756047" cy="756047"/>
          </a:xfrm>
        </p:grpSpPr>
        <p:sp>
          <p:nvSpPr>
            <p:cNvPr id="36" name="Freeform 36"/>
            <p:cNvSpPr/>
            <p:nvPr/>
          </p:nvSpPr>
          <p:spPr>
            <a:xfrm>
              <a:off x="19050" y="19050"/>
              <a:ext cx="717931" cy="717931"/>
            </a:xfrm>
            <a:custGeom>
              <a:avLst/>
              <a:gdLst/>
              <a:ahLst/>
              <a:cxnLst/>
              <a:rect l="l" t="t" r="r" b="b"/>
              <a:pathLst>
                <a:path w="717931" h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756031" cy="756158"/>
            </a:xfrm>
            <a:custGeom>
              <a:avLst/>
              <a:gdLst/>
              <a:ahLst/>
              <a:cxnLst/>
              <a:rect l="l" t="t" r="r" b="b"/>
              <a:pathLst>
                <a:path w="756031" h="756158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8975080" y="6178749"/>
            <a:ext cx="337840" cy="3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340876" y="6145709"/>
            <a:ext cx="2816126" cy="3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Backend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340876" y="6584156"/>
            <a:ext cx="6899970" cy="83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26 May–4 June — Express.js server, form handling, Nodemailer integration.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8185249" y="7565975"/>
            <a:ext cx="718096" cy="28575"/>
            <a:chOff x="0" y="0"/>
            <a:chExt cx="957462" cy="381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57453" cy="38100"/>
            </a:xfrm>
            <a:custGeom>
              <a:avLst/>
              <a:gdLst/>
              <a:ahLst/>
              <a:cxnLst/>
              <a:rect l="l" t="t" r="r" b="b"/>
              <a:pathLst>
                <a:path w="957453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8860483" y="7296745"/>
            <a:ext cx="567035" cy="567035"/>
            <a:chOff x="0" y="0"/>
            <a:chExt cx="756047" cy="756047"/>
          </a:xfrm>
        </p:grpSpPr>
        <p:sp>
          <p:nvSpPr>
            <p:cNvPr id="44" name="Freeform 44"/>
            <p:cNvSpPr/>
            <p:nvPr/>
          </p:nvSpPr>
          <p:spPr>
            <a:xfrm>
              <a:off x="19050" y="19050"/>
              <a:ext cx="717931" cy="717931"/>
            </a:xfrm>
            <a:custGeom>
              <a:avLst/>
              <a:gdLst/>
              <a:ahLst/>
              <a:cxnLst/>
              <a:rect l="l" t="t" r="r" b="b"/>
              <a:pathLst>
                <a:path w="717931" h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756031" cy="756158"/>
            </a:xfrm>
            <a:custGeom>
              <a:avLst/>
              <a:gdLst/>
              <a:ahLst/>
              <a:cxnLst/>
              <a:rect l="l" t="t" r="r" b="b"/>
              <a:pathLst>
                <a:path w="756031" h="756158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8975080" y="7416701"/>
            <a:ext cx="337840" cy="37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130999" y="7383661"/>
            <a:ext cx="2816126" cy="3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Testing &amp; Deploy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47155" y="7822109"/>
            <a:ext cx="6899970" cy="83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5–12 June — Manual testing, Vercel frontend, Render backend, final demo.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61728" y="600442"/>
            <a:ext cx="6328696" cy="55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Accomplishments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1728" y="1465630"/>
            <a:ext cx="16364545" cy="68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799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web development project for Vinutna Junior College delivered a robust, user-friendly online platform, enhancing their digital presence and operational efficiency. Here are the key achievements: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47440" y="2359075"/>
            <a:ext cx="16393120" cy="1638002"/>
            <a:chOff x="0" y="0"/>
            <a:chExt cx="21857493" cy="2184003"/>
          </a:xfrm>
        </p:grpSpPr>
        <p:sp>
          <p:nvSpPr>
            <p:cNvPr id="9" name="Freeform 9"/>
            <p:cNvSpPr/>
            <p:nvPr/>
          </p:nvSpPr>
          <p:spPr>
            <a:xfrm>
              <a:off x="19050" y="19050"/>
              <a:ext cx="21819490" cy="2145919"/>
            </a:xfrm>
            <a:custGeom>
              <a:avLst/>
              <a:gdLst/>
              <a:ahLst/>
              <a:cxnLst/>
              <a:rect l="l" t="t" r="r" b="b"/>
              <a:pathLst>
                <a:path w="21819490" h="2145919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1857590" cy="2184019"/>
            </a:xfrm>
            <a:custGeom>
              <a:avLst/>
              <a:gdLst/>
              <a:ahLst/>
              <a:cxnLst/>
              <a:rect l="l" t="t" r="r" b="b"/>
              <a:pathLst>
                <a:path w="21857590" h="2184019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90302" y="2401937"/>
            <a:ext cx="769292" cy="1552278"/>
            <a:chOff x="0" y="0"/>
            <a:chExt cx="1025723" cy="20697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779" cy="2069719"/>
            </a:xfrm>
            <a:custGeom>
              <a:avLst/>
              <a:gdLst/>
              <a:ahLst/>
              <a:cxnLst/>
              <a:rect l="l" t="t" r="r" b="b"/>
              <a:pathLst>
                <a:path w="1025779" h="206971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221135" y="3035796"/>
            <a:ext cx="288429" cy="32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1881" y="2584697"/>
            <a:ext cx="4154130" cy="32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Comprehensive College Website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94744" y="2986831"/>
            <a:ext cx="1491633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Created essential pages including Home, About, Courses, Hostels, and a dynamic Gallery, providing complete information for prospective students and parents.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47440" y="4160788"/>
            <a:ext cx="16393120" cy="1638002"/>
            <a:chOff x="0" y="0"/>
            <a:chExt cx="21857493" cy="2184003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21819490" cy="2145919"/>
            </a:xfrm>
            <a:custGeom>
              <a:avLst/>
              <a:gdLst/>
              <a:ahLst/>
              <a:cxnLst/>
              <a:rect l="l" t="t" r="r" b="b"/>
              <a:pathLst>
                <a:path w="21819490" h="2145919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21857590" cy="2184019"/>
            </a:xfrm>
            <a:custGeom>
              <a:avLst/>
              <a:gdLst/>
              <a:ahLst/>
              <a:cxnLst/>
              <a:rect l="l" t="t" r="r" b="b"/>
              <a:pathLst>
                <a:path w="21857590" h="2184019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90302" y="4203650"/>
            <a:ext cx="769292" cy="1552277"/>
            <a:chOff x="0" y="0"/>
            <a:chExt cx="1025723" cy="20697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25779" cy="2069719"/>
            </a:xfrm>
            <a:custGeom>
              <a:avLst/>
              <a:gdLst/>
              <a:ahLst/>
              <a:cxnLst/>
              <a:rect l="l" t="t" r="r" b="b"/>
              <a:pathLst>
                <a:path w="1025779" h="206971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221135" y="4837510"/>
            <a:ext cx="288429" cy="32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51881" y="4386411"/>
            <a:ext cx="4600342" cy="32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Streamlined Application Process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51881" y="4742260"/>
            <a:ext cx="15345816" cy="83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Developed a secure "Apply Now" form, integrating Express.js and Nodemailer to ensure efficient and validated submission directly to the college's email.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47440" y="5962501"/>
            <a:ext cx="16393120" cy="1638002"/>
            <a:chOff x="0" y="0"/>
            <a:chExt cx="21857493" cy="2184003"/>
          </a:xfrm>
        </p:grpSpPr>
        <p:sp>
          <p:nvSpPr>
            <p:cNvPr id="25" name="Freeform 25"/>
            <p:cNvSpPr/>
            <p:nvPr/>
          </p:nvSpPr>
          <p:spPr>
            <a:xfrm>
              <a:off x="19050" y="19050"/>
              <a:ext cx="21819490" cy="2145919"/>
            </a:xfrm>
            <a:custGeom>
              <a:avLst/>
              <a:gdLst/>
              <a:ahLst/>
              <a:cxnLst/>
              <a:rect l="l" t="t" r="r" b="b"/>
              <a:pathLst>
                <a:path w="21819490" h="2145919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21857590" cy="2184019"/>
            </a:xfrm>
            <a:custGeom>
              <a:avLst/>
              <a:gdLst/>
              <a:ahLst/>
              <a:cxnLst/>
              <a:rect l="l" t="t" r="r" b="b"/>
              <a:pathLst>
                <a:path w="21857590" h="2184019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90302" y="6005364"/>
            <a:ext cx="769292" cy="1552277"/>
            <a:chOff x="0" y="0"/>
            <a:chExt cx="1025723" cy="20697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5779" cy="2069719"/>
            </a:xfrm>
            <a:custGeom>
              <a:avLst/>
              <a:gdLst/>
              <a:ahLst/>
              <a:cxnLst/>
              <a:rect l="l" t="t" r="r" b="b"/>
              <a:pathLst>
                <a:path w="1025779" h="206971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221135" y="6639222"/>
            <a:ext cx="288429" cy="32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51881" y="6188125"/>
            <a:ext cx="4375376" cy="32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Responsive &amp; Accessible Design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51881" y="6556108"/>
            <a:ext cx="15345816" cy="83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Implemented a fully responsive design, ensuring optimal viewing and interaction across all devices, from desktops to mobile phones, alongside enhanced accessibility features.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47440" y="7764215"/>
            <a:ext cx="16393120" cy="1638002"/>
            <a:chOff x="0" y="0"/>
            <a:chExt cx="21857493" cy="2184003"/>
          </a:xfrm>
        </p:grpSpPr>
        <p:sp>
          <p:nvSpPr>
            <p:cNvPr id="33" name="Freeform 33"/>
            <p:cNvSpPr/>
            <p:nvPr/>
          </p:nvSpPr>
          <p:spPr>
            <a:xfrm>
              <a:off x="19050" y="19050"/>
              <a:ext cx="21819490" cy="2145919"/>
            </a:xfrm>
            <a:custGeom>
              <a:avLst/>
              <a:gdLst/>
              <a:ahLst/>
              <a:cxnLst/>
              <a:rect l="l" t="t" r="r" b="b"/>
              <a:pathLst>
                <a:path w="21819490" h="2145919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21857590" cy="2184019"/>
            </a:xfrm>
            <a:custGeom>
              <a:avLst/>
              <a:gdLst/>
              <a:ahLst/>
              <a:cxnLst/>
              <a:rect l="l" t="t" r="r" b="b"/>
              <a:pathLst>
                <a:path w="21857590" h="2184019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990302" y="7807077"/>
            <a:ext cx="769292" cy="1552278"/>
            <a:chOff x="0" y="0"/>
            <a:chExt cx="1025723" cy="20697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25779" cy="2069719"/>
            </a:xfrm>
            <a:custGeom>
              <a:avLst/>
              <a:gdLst/>
              <a:ahLst/>
              <a:cxnLst/>
              <a:rect l="l" t="t" r="r" b="b"/>
              <a:pathLst>
                <a:path w="1025779" h="206971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221135" y="8440936"/>
            <a:ext cx="288429" cy="322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951881" y="7989837"/>
            <a:ext cx="3693953" cy="32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Successful Live Deployment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51881" y="8348295"/>
            <a:ext cx="15345816" cy="83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Achieved live deployment of the website, with the frontend hosted on Vercel and the backend on Render, making the college's new digital face globally accessible.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47155" y="2285851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Skills Gained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392325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Life Skills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7155" y="4586139"/>
            <a:ext cx="4302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Communication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7155" y="5169545"/>
            <a:ext cx="4302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Organisation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155" y="5752951"/>
            <a:ext cx="4302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Critical thinking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7155" y="6336358"/>
            <a:ext cx="4302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Patience &amp; active listening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89451" y="392325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Technical Skills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89451" y="4586139"/>
            <a:ext cx="430291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HTML, CSS, JavaScript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89451" y="5169545"/>
            <a:ext cx="4302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Express.js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89451" y="5752951"/>
            <a:ext cx="4302919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GitHub, deployment (Vercel, Render)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98976" y="6710511"/>
            <a:ext cx="430291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UI/UX planning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85759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21735" y="763622"/>
            <a:ext cx="10508754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Reflection &amp; Acknowledgements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48412" y="3163534"/>
            <a:ext cx="7705195" cy="2914006"/>
            <a:chOff x="0" y="0"/>
            <a:chExt cx="10634463" cy="4610298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0596245" cy="4572127"/>
            </a:xfrm>
            <a:custGeom>
              <a:avLst/>
              <a:gdLst/>
              <a:ahLst/>
              <a:cxnLst/>
              <a:rect l="l" t="t" r="r" b="b"/>
              <a:pathLst>
                <a:path w="10596245" h="4572127">
                  <a:moveTo>
                    <a:pt x="0" y="598424"/>
                  </a:moveTo>
                  <a:cubicBezTo>
                    <a:pt x="0" y="267970"/>
                    <a:pt x="269240" y="0"/>
                    <a:pt x="601218" y="0"/>
                  </a:cubicBezTo>
                  <a:lnTo>
                    <a:pt x="9995027" y="0"/>
                  </a:lnTo>
                  <a:cubicBezTo>
                    <a:pt x="10327132" y="0"/>
                    <a:pt x="10596245" y="267970"/>
                    <a:pt x="10596245" y="598424"/>
                  </a:cubicBezTo>
                  <a:lnTo>
                    <a:pt x="10596245" y="3973703"/>
                  </a:lnTo>
                  <a:cubicBezTo>
                    <a:pt x="10596245" y="4304284"/>
                    <a:pt x="10327005" y="4572127"/>
                    <a:pt x="9995027" y="4572127"/>
                  </a:cubicBezTo>
                  <a:lnTo>
                    <a:pt x="601218" y="4572127"/>
                  </a:lnTo>
                  <a:cubicBezTo>
                    <a:pt x="269113" y="4572127"/>
                    <a:pt x="0" y="4304157"/>
                    <a:pt x="0" y="3973703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634345" cy="4610354"/>
            </a:xfrm>
            <a:custGeom>
              <a:avLst/>
              <a:gdLst/>
              <a:ahLst/>
              <a:cxnLst/>
              <a:rect l="l" t="t" r="r" b="b"/>
              <a:pathLst>
                <a:path w="10634345" h="4610354">
                  <a:moveTo>
                    <a:pt x="0" y="617474"/>
                  </a:moveTo>
                  <a:cubicBezTo>
                    <a:pt x="0" y="276352"/>
                    <a:pt x="277876" y="0"/>
                    <a:pt x="620268" y="0"/>
                  </a:cubicBezTo>
                  <a:lnTo>
                    <a:pt x="10014077" y="0"/>
                  </a:lnTo>
                  <a:lnTo>
                    <a:pt x="10014077" y="19050"/>
                  </a:lnTo>
                  <a:lnTo>
                    <a:pt x="10014077" y="0"/>
                  </a:lnTo>
                  <a:cubicBezTo>
                    <a:pt x="10356596" y="0"/>
                    <a:pt x="10634345" y="276352"/>
                    <a:pt x="10634345" y="617474"/>
                  </a:cubicBezTo>
                  <a:lnTo>
                    <a:pt x="10615295" y="617474"/>
                  </a:lnTo>
                  <a:lnTo>
                    <a:pt x="10634345" y="617474"/>
                  </a:lnTo>
                  <a:lnTo>
                    <a:pt x="10634345" y="3992753"/>
                  </a:lnTo>
                  <a:lnTo>
                    <a:pt x="10615295" y="3992753"/>
                  </a:lnTo>
                  <a:lnTo>
                    <a:pt x="10634345" y="3992753"/>
                  </a:lnTo>
                  <a:cubicBezTo>
                    <a:pt x="10634345" y="4333875"/>
                    <a:pt x="10356469" y="4610227"/>
                    <a:pt x="10014077" y="4610227"/>
                  </a:cubicBezTo>
                  <a:lnTo>
                    <a:pt x="10014077" y="4591177"/>
                  </a:lnTo>
                  <a:lnTo>
                    <a:pt x="10014077" y="4610227"/>
                  </a:lnTo>
                  <a:lnTo>
                    <a:pt x="620268" y="4610227"/>
                  </a:lnTo>
                  <a:lnTo>
                    <a:pt x="620268" y="4591177"/>
                  </a:lnTo>
                  <a:lnTo>
                    <a:pt x="620268" y="4610227"/>
                  </a:lnTo>
                  <a:cubicBezTo>
                    <a:pt x="277876" y="4610354"/>
                    <a:pt x="0" y="4333875"/>
                    <a:pt x="0" y="3992753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992753"/>
                  </a:lnTo>
                  <a:lnTo>
                    <a:pt x="19050" y="3992753"/>
                  </a:lnTo>
                  <a:lnTo>
                    <a:pt x="38100" y="3992753"/>
                  </a:lnTo>
                  <a:cubicBezTo>
                    <a:pt x="38100" y="4312666"/>
                    <a:pt x="298704" y="4572127"/>
                    <a:pt x="620268" y="4572127"/>
                  </a:cubicBezTo>
                  <a:lnTo>
                    <a:pt x="10014077" y="4572127"/>
                  </a:lnTo>
                  <a:cubicBezTo>
                    <a:pt x="10335768" y="4572127"/>
                    <a:pt x="10596245" y="4312666"/>
                    <a:pt x="10596245" y="3992753"/>
                  </a:cubicBezTo>
                  <a:lnTo>
                    <a:pt x="10596245" y="617474"/>
                  </a:lnTo>
                  <a:cubicBezTo>
                    <a:pt x="10596372" y="297561"/>
                    <a:pt x="10335768" y="38100"/>
                    <a:pt x="10014077" y="38100"/>
                  </a:cubicBezTo>
                  <a:lnTo>
                    <a:pt x="620268" y="38100"/>
                  </a:lnTo>
                  <a:lnTo>
                    <a:pt x="620268" y="19050"/>
                  </a:lnTo>
                  <a:lnTo>
                    <a:pt x="620268" y="38100"/>
                  </a:lnTo>
                  <a:cubicBezTo>
                    <a:pt x="298704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90420" y="3483918"/>
            <a:ext cx="897583" cy="897582"/>
            <a:chOff x="0" y="0"/>
            <a:chExt cx="1196777" cy="11967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37230" y="3724275"/>
            <a:ext cx="403920" cy="504825"/>
            <a:chOff x="0" y="0"/>
            <a:chExt cx="538560" cy="67310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83" r="8" b="-483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022393" y="377011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Outcomes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0420" y="4700290"/>
            <a:ext cx="729183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Improved college visibility, streamlined admissions, and empowered staff with basic website maintenance skills.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48413" y="6702518"/>
            <a:ext cx="7705109" cy="2820860"/>
            <a:chOff x="0" y="0"/>
            <a:chExt cx="10634463" cy="4610298"/>
          </a:xfrm>
        </p:grpSpPr>
        <p:sp>
          <p:nvSpPr>
            <p:cNvPr id="20" name="Freeform 20"/>
            <p:cNvSpPr/>
            <p:nvPr/>
          </p:nvSpPr>
          <p:spPr>
            <a:xfrm>
              <a:off x="19050" y="19050"/>
              <a:ext cx="10596245" cy="4572127"/>
            </a:xfrm>
            <a:custGeom>
              <a:avLst/>
              <a:gdLst/>
              <a:ahLst/>
              <a:cxnLst/>
              <a:rect l="l" t="t" r="r" b="b"/>
              <a:pathLst>
                <a:path w="10596245" h="4572127">
                  <a:moveTo>
                    <a:pt x="0" y="598424"/>
                  </a:moveTo>
                  <a:cubicBezTo>
                    <a:pt x="0" y="267970"/>
                    <a:pt x="269240" y="0"/>
                    <a:pt x="601218" y="0"/>
                  </a:cubicBezTo>
                  <a:lnTo>
                    <a:pt x="9995027" y="0"/>
                  </a:lnTo>
                  <a:cubicBezTo>
                    <a:pt x="10327132" y="0"/>
                    <a:pt x="10596245" y="267970"/>
                    <a:pt x="10596245" y="598424"/>
                  </a:cubicBezTo>
                  <a:lnTo>
                    <a:pt x="10596245" y="3973703"/>
                  </a:lnTo>
                  <a:cubicBezTo>
                    <a:pt x="10596245" y="4304284"/>
                    <a:pt x="10327005" y="4572127"/>
                    <a:pt x="9995027" y="4572127"/>
                  </a:cubicBezTo>
                  <a:lnTo>
                    <a:pt x="601218" y="4572127"/>
                  </a:lnTo>
                  <a:cubicBezTo>
                    <a:pt x="269113" y="4572127"/>
                    <a:pt x="0" y="4304157"/>
                    <a:pt x="0" y="3973703"/>
                  </a:cubicBezTo>
                  <a:close/>
                </a:path>
              </a:pathLst>
            </a:custGeom>
            <a:solidFill>
              <a:srgbClr val="F3F3FF"/>
            </a:solidFill>
          </p:spPr>
          <p:txBody>
            <a:bodyPr/>
            <a:lstStyle/>
            <a:p>
              <a:r>
                <a:rPr lang="en-US" dirty="0"/>
                <a:t>`</a:t>
              </a:r>
              <a:endParaRPr lang="en-IN" dirty="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0634345" cy="4610354"/>
            </a:xfrm>
            <a:custGeom>
              <a:avLst/>
              <a:gdLst/>
              <a:ahLst/>
              <a:cxnLst/>
              <a:rect l="l" t="t" r="r" b="b"/>
              <a:pathLst>
                <a:path w="10634345" h="4610354">
                  <a:moveTo>
                    <a:pt x="0" y="617474"/>
                  </a:moveTo>
                  <a:cubicBezTo>
                    <a:pt x="0" y="276352"/>
                    <a:pt x="277876" y="0"/>
                    <a:pt x="620268" y="0"/>
                  </a:cubicBezTo>
                  <a:lnTo>
                    <a:pt x="10014077" y="0"/>
                  </a:lnTo>
                  <a:lnTo>
                    <a:pt x="10014077" y="19050"/>
                  </a:lnTo>
                  <a:lnTo>
                    <a:pt x="10014077" y="0"/>
                  </a:lnTo>
                  <a:cubicBezTo>
                    <a:pt x="10356596" y="0"/>
                    <a:pt x="10634345" y="276352"/>
                    <a:pt x="10634345" y="617474"/>
                  </a:cubicBezTo>
                  <a:lnTo>
                    <a:pt x="10615295" y="617474"/>
                  </a:lnTo>
                  <a:lnTo>
                    <a:pt x="10634345" y="617474"/>
                  </a:lnTo>
                  <a:lnTo>
                    <a:pt x="10634345" y="3992753"/>
                  </a:lnTo>
                  <a:lnTo>
                    <a:pt x="10615295" y="3992753"/>
                  </a:lnTo>
                  <a:lnTo>
                    <a:pt x="10634345" y="3992753"/>
                  </a:lnTo>
                  <a:cubicBezTo>
                    <a:pt x="10634345" y="4333875"/>
                    <a:pt x="10356469" y="4610227"/>
                    <a:pt x="10014077" y="4610227"/>
                  </a:cubicBezTo>
                  <a:lnTo>
                    <a:pt x="10014077" y="4591177"/>
                  </a:lnTo>
                  <a:lnTo>
                    <a:pt x="10014077" y="4610227"/>
                  </a:lnTo>
                  <a:lnTo>
                    <a:pt x="620268" y="4610227"/>
                  </a:lnTo>
                  <a:lnTo>
                    <a:pt x="620268" y="4591177"/>
                  </a:lnTo>
                  <a:lnTo>
                    <a:pt x="620268" y="4610227"/>
                  </a:lnTo>
                  <a:cubicBezTo>
                    <a:pt x="277876" y="4610354"/>
                    <a:pt x="0" y="4333875"/>
                    <a:pt x="0" y="3992753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992753"/>
                  </a:lnTo>
                  <a:lnTo>
                    <a:pt x="19050" y="3992753"/>
                  </a:lnTo>
                  <a:lnTo>
                    <a:pt x="38100" y="3992753"/>
                  </a:lnTo>
                  <a:cubicBezTo>
                    <a:pt x="38100" y="4312666"/>
                    <a:pt x="298704" y="4572127"/>
                    <a:pt x="620268" y="4572127"/>
                  </a:cubicBezTo>
                  <a:lnTo>
                    <a:pt x="10014077" y="4572127"/>
                  </a:lnTo>
                  <a:cubicBezTo>
                    <a:pt x="10335768" y="4572127"/>
                    <a:pt x="10596245" y="4312666"/>
                    <a:pt x="10596245" y="3992753"/>
                  </a:cubicBezTo>
                  <a:lnTo>
                    <a:pt x="10596245" y="617474"/>
                  </a:lnTo>
                  <a:cubicBezTo>
                    <a:pt x="10596372" y="297561"/>
                    <a:pt x="10335768" y="38100"/>
                    <a:pt x="10014077" y="38100"/>
                  </a:cubicBezTo>
                  <a:lnTo>
                    <a:pt x="620268" y="38100"/>
                  </a:lnTo>
                  <a:lnTo>
                    <a:pt x="620268" y="19050"/>
                  </a:lnTo>
                  <a:lnTo>
                    <a:pt x="620268" y="38100"/>
                  </a:lnTo>
                  <a:cubicBezTo>
                    <a:pt x="298704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90379" y="6993114"/>
            <a:ext cx="897582" cy="897582"/>
            <a:chOff x="0" y="0"/>
            <a:chExt cx="1196777" cy="11967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43000" y="7229475"/>
            <a:ext cx="403920" cy="504825"/>
            <a:chOff x="0" y="0"/>
            <a:chExt cx="538560" cy="6731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83" r="8" b="-483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2008745" y="727531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Certification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8505" y="8205490"/>
            <a:ext cx="7291834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Certificate of completion received on final day of deployment and training.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5116175" y="9258300"/>
            <a:ext cx="3086100" cy="942975"/>
            <a:chOff x="0" y="0"/>
            <a:chExt cx="812800" cy="2483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248356"/>
            </a:xfrm>
            <a:custGeom>
              <a:avLst/>
              <a:gdLst/>
              <a:ahLst/>
              <a:cxnLst/>
              <a:rect l="l" t="t" r="r" b="b"/>
              <a:pathLst>
                <a:path w="812800" h="248356">
                  <a:moveTo>
                    <a:pt x="0" y="0"/>
                  </a:moveTo>
                  <a:lnTo>
                    <a:pt x="812800" y="0"/>
                  </a:lnTo>
                  <a:lnTo>
                    <a:pt x="812800" y="248356"/>
                  </a:lnTo>
                  <a:lnTo>
                    <a:pt x="0" y="248356"/>
                  </a:lnTo>
                  <a:close/>
                </a:path>
              </a:pathLst>
            </a:custGeom>
            <a:solidFill>
              <a:srgbClr val="F1F2FE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812800" cy="34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3839D0F-BADE-4F80-4750-FD428F57B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704" y="4072410"/>
            <a:ext cx="7619876" cy="36001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536</Words>
  <Application>Microsoft Office PowerPoint</Application>
  <PresentationFormat>Custom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PT Sans Bold</vt:lpstr>
      <vt:lpstr>Arial</vt:lpstr>
      <vt:lpstr>Nunito Bold</vt:lpstr>
      <vt:lpstr>PT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Enhances the college’s digital presence and communication..</dc:title>
  <dc:creator>SRUJANA</dc:creator>
  <cp:lastModifiedBy>Bhargavi Srujana</cp:lastModifiedBy>
  <cp:revision>3</cp:revision>
  <dcterms:created xsi:type="dcterms:W3CDTF">2006-08-16T00:00:00Z</dcterms:created>
  <dcterms:modified xsi:type="dcterms:W3CDTF">2025-10-24T15:07:10Z</dcterms:modified>
  <dc:identifier>DAG1jViRpfg</dc:identifier>
</cp:coreProperties>
</file>